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  <p:sldMasterId id="2147511099" r:id="rId32"/>
    <p:sldMasterId id="2147511111" r:id="rId33"/>
    <p:sldMasterId id="2147511123" r:id="rId34"/>
  </p:sldMasterIdLst>
  <p:notesMasterIdLst>
    <p:notesMasterId r:id="rId47"/>
  </p:notesMasterIdLst>
  <p:handoutMasterIdLst>
    <p:handoutMasterId r:id="rId48"/>
  </p:handoutMasterIdLst>
  <p:sldIdLst>
    <p:sldId id="1626" r:id="rId35"/>
    <p:sldId id="2486" r:id="rId36"/>
    <p:sldId id="2671" r:id="rId37"/>
    <p:sldId id="2672" r:id="rId38"/>
    <p:sldId id="2675" r:id="rId39"/>
    <p:sldId id="2691" r:id="rId40"/>
    <p:sldId id="2692" r:id="rId41"/>
    <p:sldId id="2693" r:id="rId42"/>
    <p:sldId id="2694" r:id="rId43"/>
    <p:sldId id="2651" r:id="rId44"/>
    <p:sldId id="2496" r:id="rId45"/>
    <p:sldId id="1929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4" d="100"/>
          <a:sy n="94" d="100"/>
        </p:scale>
        <p:origin x="-172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3/1/15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3/1/15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05800" cy="63641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800" dirty="0" smtClean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The Call to Love</a:t>
            </a:r>
            <a:endParaRPr lang="en-US" sz="2800" dirty="0">
              <a:solidFill>
                <a:srgbClr val="800000"/>
              </a:solidFill>
              <a:latin typeface="Candara" charset="0"/>
              <a:cs typeface="ＭＳ Ｐゴシック" charset="0"/>
            </a:endParaRPr>
          </a:p>
          <a:p>
            <a:pPr algn="just"/>
            <a:r>
              <a:rPr lang="en-US" dirty="0" smtClean="0"/>
              <a:t>The </a:t>
            </a:r>
            <a:r>
              <a:rPr lang="en-US" dirty="0"/>
              <a:t>way the word "love" is normally used in our society, it is impossible to create it by an act of the will. I can’t decide to be in love. When we talk about love, we usually do so by speaking of it in the passive voice: "I fell in love," or "Zing went the strings of my heart." Love in the world’s view is something that happens to me, not something I can conjure by shutting my eyes, taking a deep breath, and making a decision. But in the New Testament, love is more of a verb than a noun. It has more to do with acting than with feeling. The call to love is not so much a call to a certain state of feeling as it is to a quality of action.</a:t>
            </a:r>
          </a:p>
          <a:p>
            <a:pPr algn="r"/>
            <a:r>
              <a:rPr lang="en-US" dirty="0"/>
              <a:t>― R. C. Sproul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919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9395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more convinced of the practical characteristics of love? What will you do about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insight about what love does NOT do [8 things] was most helpful for you? How will you apply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insight about what love </a:t>
            </a:r>
            <a:r>
              <a:rPr lang="en-US" dirty="0" smtClean="0"/>
              <a:t>DOES [</a:t>
            </a:r>
            <a:r>
              <a:rPr lang="en-US" dirty="0"/>
              <a:t>5 things] was most helpful for you? How will you apply it?</a:t>
            </a:r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6220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Most Excellent Way – Part 2</a:t>
            </a:r>
            <a:endParaRPr lang="en-US" sz="3600" b="1" i="1" cap="small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80010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[30]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13:4-7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1,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THE SUPREME IMPORTANCE OF LOVE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AND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TWO KEY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QUALITIES [1 COR. 13:1-4a]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716102" cy="51816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SUPREME IMPORTANCE: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Without love even spectacular gifts, prophetic powers, incredible faith, and unreserved self-sacrifice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are all nothing—love is indispensible. 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“AGAPE”: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Greek word here, 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“agape”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choose to love without relying on attraction/lovability (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unlike </a:t>
            </a:r>
            <a:r>
              <a:rPr lang="en-US" sz="2400" b="1" i="1" dirty="0" err="1">
                <a:latin typeface="Candara" charset="0"/>
                <a:ea typeface="MS PGothic" charset="0"/>
                <a:cs typeface="Arial" charset="0"/>
              </a:rPr>
              <a:t>eros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b="1" i="1" dirty="0" err="1">
                <a:latin typeface="Candara" charset="0"/>
                <a:ea typeface="MS PGothic" charset="0"/>
                <a:cs typeface="Arial" charset="0"/>
              </a:rPr>
              <a:t>phileo</a:t>
            </a:r>
            <a:r>
              <a:rPr lang="en-US" sz="2400" b="1" i="1" dirty="0">
                <a:latin typeface="Candara" charset="0"/>
                <a:ea typeface="MS PGothic" charset="0"/>
                <a:cs typeface="Arial" charset="0"/>
              </a:rPr>
              <a:t>, &amp; </a:t>
            </a:r>
            <a:r>
              <a:rPr lang="en-US" sz="2400" b="1" i="1" dirty="0" err="1">
                <a:latin typeface="Candara" charset="0"/>
                <a:ea typeface="MS PGothic" charset="0"/>
                <a:cs typeface="Arial" charset="0"/>
              </a:rPr>
              <a:t>storge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). </a:t>
            </a: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TWO QUALITIES: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Two qualities that undergird all other characteristics 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true love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are PATIENCE and KINDNESS. </a:t>
            </a:r>
          </a:p>
          <a:p>
            <a:pPr marL="458788" indent="-458788"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OVERVIEW [1 COR. 13:4-7]: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15 Characteristics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Love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400050">
              <a:buFont typeface="Wingdings" charset="2"/>
              <a:buChar char="Ø"/>
              <a:defRPr/>
            </a:pP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13:4a		What Love Is [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2 foundational qualities]</a:t>
            </a:r>
            <a:endParaRPr lang="en-US" sz="2200" dirty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400050">
              <a:buFont typeface="Wingdings" charset="2"/>
              <a:buChar char="Ø"/>
              <a:defRPr/>
            </a:pP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13:4b-6a	</a:t>
            </a:r>
            <a:r>
              <a:rPr lang="en-US" sz="2200" dirty="0" smtClean="0">
                <a:latin typeface="Candara" charset="0"/>
                <a:ea typeface="MS PGothic" charset="0"/>
                <a:cs typeface="Arial" charset="0"/>
              </a:rPr>
              <a:t>	What </a:t>
            </a: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Love Does NOT Do [8 things]</a:t>
            </a:r>
          </a:p>
          <a:p>
            <a:pPr marL="858838" lvl="1" indent="-400050">
              <a:buFont typeface="Wingdings" charset="2"/>
              <a:buChar char="Ø"/>
              <a:defRPr/>
            </a:pPr>
            <a:r>
              <a:rPr lang="en-US" sz="2200" dirty="0">
                <a:latin typeface="Candara" charset="0"/>
                <a:ea typeface="MS PGothic" charset="0"/>
                <a:cs typeface="Arial" charset="0"/>
              </a:rPr>
              <a:t>13:6b-7		What Love Does [5 things]</a:t>
            </a:r>
          </a:p>
          <a:p>
            <a:pPr marL="2173288" lvl="4" indent="-349250">
              <a:buFont typeface="Wingdings" charset="2"/>
              <a:buChar char="ü"/>
              <a:defRPr/>
            </a:pPr>
            <a:endParaRPr lang="en-US" dirty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400050">
              <a:buFont typeface="Wingdings" charset="2"/>
              <a:buChar char="Ø"/>
              <a:defRPr/>
            </a:pPr>
            <a:endParaRPr lang="en-US" sz="2200" dirty="0">
              <a:latin typeface="Candara" charset="0"/>
              <a:ea typeface="MS PGothic" charset="0"/>
              <a:cs typeface="Arial" charset="0"/>
            </a:endParaRPr>
          </a:p>
          <a:p>
            <a:pPr marL="858838" lvl="1" indent="-400050">
              <a:buFont typeface="Wingdings" charset="2"/>
              <a:buChar char="Ø"/>
              <a:defRPr/>
            </a:pPr>
            <a:endParaRPr lang="en-US" sz="2000" b="1" dirty="0" smtClean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229600" cy="5867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ndara" charset="0"/>
                <a:ea typeface="MS PGothic" charset="0"/>
                <a:cs typeface="Times New Roman" charset="0"/>
              </a:rPr>
              <a:t>1 Corinthians 13:4-7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 smtClean="0">
              <a:solidFill>
                <a:srgbClr val="8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lvl="1" indent="0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</a:t>
            </a:r>
            <a:r>
              <a:rPr lang="en-US" sz="2400" b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Love is patient and kind;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love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does not envy or boast;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is not arrogant </a:t>
            </a:r>
            <a:r>
              <a:rPr lang="en-US" sz="2400" b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5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or rude.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It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does not insist on its own way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;</a:t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it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is not irritable or resentful; 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6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it does not rejoice at wrongdoing,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but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rejoices with the truth. 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7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Love bears all things,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believes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all things,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hopes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all things, 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endures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all things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.</a:t>
            </a:r>
            <a:endParaRPr lang="en-US" sz="2400" b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9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LOVE DOES NOT DO [8 THINGS]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3634" cy="5791200"/>
          </a:xfrm>
        </p:spPr>
        <p:txBody>
          <a:bodyPr/>
          <a:lstStyle/>
          <a:p>
            <a:pPr marL="461963" lvl="0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does NOT do the first 3 things because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 doesn’t compare oneself with others [HUMILITY].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200" i="1" dirty="0" smtClean="0">
                <a:latin typeface="Candara"/>
                <a:cs typeface="Candara"/>
              </a:rPr>
              <a:t>#1:  Love </a:t>
            </a:r>
            <a:r>
              <a:rPr lang="en-US" sz="2200" i="1" dirty="0">
                <a:latin typeface="Candara"/>
                <a:cs typeface="Candara"/>
              </a:rPr>
              <a:t>does not envy [is not possessive, Phillips]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#2:  Love </a:t>
            </a:r>
            <a:r>
              <a:rPr lang="en-US" sz="2200" i="1" dirty="0">
                <a:latin typeface="Candara"/>
                <a:cs typeface="Candara"/>
              </a:rPr>
              <a:t>does not boast [is not anxious to impress, Phillips]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#3:  Love </a:t>
            </a:r>
            <a:r>
              <a:rPr lang="en-US" sz="2200" i="1" dirty="0">
                <a:latin typeface="Candara"/>
                <a:cs typeface="Candara"/>
              </a:rPr>
              <a:t>is not arrogant [not cherish inflated ideas of its own </a:t>
            </a:r>
            <a:endParaRPr lang="en-US" sz="22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      importance</a:t>
            </a:r>
            <a:r>
              <a:rPr lang="en-US" sz="2200" i="1" dirty="0">
                <a:latin typeface="Candara"/>
                <a:cs typeface="Candara"/>
              </a:rPr>
              <a:t>, Phillips].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things are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practices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sz="23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 comparing spirit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rather than a humble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spirit of love,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resulting in two ways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showing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pride.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the one hand, comparing ourselves to others leads us to envy—subtle jealousy of other’s possessions and successes. 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the other hand</a:t>
            </a: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, comparing ourselves to others leads us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pride—subtle (or blatant) self-promotion &amp; self-importance.</a:t>
            </a:r>
          </a:p>
        </p:txBody>
      </p:sp>
    </p:spTree>
    <p:extLst>
      <p:ext uri="{BB962C8B-B14F-4D97-AF65-F5344CB8AC3E}">
        <p14:creationId xmlns:p14="http://schemas.microsoft.com/office/powerpoint/2010/main" val="34143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LOVE DOES NOT DO [8 THINGS]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3634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does NOT do the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next 4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things because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 is not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self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-centered [SELFLESSNESS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#4:  </a:t>
            </a:r>
            <a:r>
              <a:rPr lang="en-US" sz="2200" i="1" dirty="0" smtClean="0">
                <a:latin typeface="Candara"/>
                <a:cs typeface="Candara"/>
              </a:rPr>
              <a:t>Love is </a:t>
            </a:r>
            <a:r>
              <a:rPr lang="en-US" sz="2200" i="1" dirty="0">
                <a:latin typeface="Candara"/>
                <a:cs typeface="Candara"/>
              </a:rPr>
              <a:t>not rude [not dishonor others, NIV].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#5:  Love </a:t>
            </a:r>
            <a:r>
              <a:rPr lang="en-US" sz="2200" i="1" dirty="0">
                <a:latin typeface="Candara"/>
                <a:cs typeface="Candara"/>
              </a:rPr>
              <a:t>does not insist on its own way [is not self-seeking, NIV]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#6:  </a:t>
            </a:r>
            <a:r>
              <a:rPr lang="en-US" sz="2200" i="1" dirty="0" smtClean="0">
                <a:latin typeface="Candara"/>
                <a:cs typeface="Candara"/>
              </a:rPr>
              <a:t>Love is </a:t>
            </a:r>
            <a:r>
              <a:rPr lang="en-US" sz="2200" i="1" dirty="0">
                <a:latin typeface="Candara"/>
                <a:cs typeface="Candara"/>
              </a:rPr>
              <a:t>not irritable [is not easily angered, NIV].</a:t>
            </a: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#7:  </a:t>
            </a:r>
            <a:r>
              <a:rPr lang="en-US" sz="2200" i="1" dirty="0" smtClean="0">
                <a:latin typeface="Candara"/>
                <a:cs typeface="Candara"/>
              </a:rPr>
              <a:t>Love Is </a:t>
            </a:r>
            <a:r>
              <a:rPr lang="en-US" sz="2200" i="1" dirty="0">
                <a:latin typeface="Candara"/>
                <a:cs typeface="Candara"/>
              </a:rPr>
              <a:t>not resentful [keeps no record of wrongs, NIV].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things are caused primarily by self-centeredness and self-focus which are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default mode of a fallen heart.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In others-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oriented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focus, love keeps us from having a bad manner, self-seeking, sinful anger, and holding grudges.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 the contrary, love is selfless in seeking to be patient and kind to others without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any strings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attached.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2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LOVE DOES NOT DO [8 THINGS]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3634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	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does NOT do the 8</a:t>
            </a:r>
            <a:r>
              <a:rPr lang="en-US" sz="2400" b="1" spc="-10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thing because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 pivots on its God-honoring standard  [TRUTHFULNESS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#8</a:t>
            </a:r>
            <a:r>
              <a:rPr lang="en-US" sz="2200" i="1" dirty="0">
                <a:latin typeface="Candara"/>
                <a:cs typeface="Candara"/>
              </a:rPr>
              <a:t>:  Love does not rejoice at wrongdoing </a:t>
            </a:r>
            <a:r>
              <a:rPr lang="en-US" sz="2200" i="1" dirty="0" smtClean="0">
                <a:latin typeface="Candara"/>
                <a:cs typeface="Candara"/>
              </a:rPr>
              <a:t>[</a:t>
            </a:r>
            <a:r>
              <a:rPr lang="en-US" sz="2200" i="1" dirty="0">
                <a:latin typeface="Candara"/>
                <a:cs typeface="Candara"/>
              </a:rPr>
              <a:t>gloat over </a:t>
            </a:r>
            <a:r>
              <a:rPr lang="en-US" sz="2200" i="1" dirty="0" smtClean="0">
                <a:latin typeface="Candara"/>
                <a:cs typeface="Candara"/>
              </a:rPr>
              <a:t>the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       wickedness </a:t>
            </a:r>
            <a:r>
              <a:rPr lang="en-US" sz="2200" i="1" dirty="0">
                <a:latin typeface="Candara"/>
                <a:cs typeface="Candara"/>
              </a:rPr>
              <a:t>of other people, Phillips].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9</a:t>
            </a:r>
            <a:r>
              <a:rPr lang="en-US" sz="2200" i="1" dirty="0">
                <a:latin typeface="Candara"/>
                <a:cs typeface="Candara"/>
              </a:rPr>
              <a:t> Let love be genuine. Abhor what is evil; 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hold fast to what is </a:t>
            </a:r>
            <a:r>
              <a:rPr lang="en-US" sz="2200" i="1" dirty="0" smtClean="0">
                <a:latin typeface="Candara"/>
                <a:cs typeface="Candara"/>
              </a:rPr>
              <a:t>good.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Romans 12:9</a:t>
            </a:r>
            <a:endParaRPr lang="en-US" sz="14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Love’s “o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thers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-orientation/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focus” does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NOT mean that love’s standard is whatever others desire/seek.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Love’s standard is holy—what God desires and seek; in this sense, love hates evil and unrighteousness.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also means that we are not to rejoice in others’ moral failures, willful sins, and self-destructive patterns.         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9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LOVE DOES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[5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THINGS]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3634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DOES the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first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thing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because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love pivots on its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God-honoring standard 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TRUTHFULNESS].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#1</a:t>
            </a:r>
            <a:r>
              <a:rPr lang="en-US" sz="2200" i="1" dirty="0">
                <a:latin typeface="Candara"/>
                <a:cs typeface="Candara"/>
              </a:rPr>
              <a:t>:  Love rejoices with the </a:t>
            </a:r>
            <a:r>
              <a:rPr lang="en-US" sz="2200" i="1" dirty="0" smtClean="0">
                <a:latin typeface="Candara"/>
                <a:cs typeface="Candara"/>
              </a:rPr>
              <a:t>truth [</a:t>
            </a:r>
            <a:r>
              <a:rPr lang="en-US" sz="2200" i="1" dirty="0">
                <a:latin typeface="Candara"/>
                <a:cs typeface="Candara"/>
              </a:rPr>
              <a:t>is glad with all good men when </a:t>
            </a:r>
            <a:r>
              <a:rPr lang="en-US" sz="2200" i="1" dirty="0" smtClean="0">
                <a:latin typeface="Candara"/>
                <a:cs typeface="Candara"/>
              </a:rPr>
              <a:t>   </a:t>
            </a: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      truth </a:t>
            </a:r>
            <a:r>
              <a:rPr lang="en-US" sz="2200" i="1" dirty="0">
                <a:latin typeface="Candara"/>
                <a:cs typeface="Candara"/>
              </a:rPr>
              <a:t>prevails, Phillips].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15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Rejoice </a:t>
            </a:r>
            <a:r>
              <a:rPr lang="en-US" sz="2200" i="1" dirty="0">
                <a:latin typeface="Candara"/>
                <a:cs typeface="Candara"/>
              </a:rPr>
              <a:t>with those who </a:t>
            </a:r>
            <a:r>
              <a:rPr lang="en-US" sz="2200" i="1" dirty="0" smtClean="0">
                <a:latin typeface="Candara"/>
                <a:cs typeface="Candara"/>
              </a:rPr>
              <a:t>rejoice...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Romans </a:t>
            </a:r>
            <a:r>
              <a:rPr lang="en-US" sz="2200" i="1" dirty="0" smtClean="0">
                <a:latin typeface="Candara"/>
                <a:cs typeface="Candara"/>
              </a:rPr>
              <a:t>12:</a:t>
            </a:r>
            <a:r>
              <a:rPr lang="en-US" sz="2200" i="1" dirty="0" smtClean="0">
                <a:latin typeface="Candara"/>
                <a:cs typeface="Candara"/>
              </a:rPr>
              <a:t>15</a:t>
            </a:r>
          </a:p>
          <a:p>
            <a:pPr marL="0" lvl="2" indent="0" algn="ctr">
              <a:spcBef>
                <a:spcPts val="0"/>
              </a:spcBef>
              <a:buNone/>
            </a:pPr>
            <a:endParaRPr lang="en-US" sz="500" i="1" dirty="0">
              <a:latin typeface="Candara"/>
              <a:cs typeface="Candara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200" i="1" baseline="30000" dirty="0">
                <a:latin typeface="Candara"/>
                <a:cs typeface="Candara"/>
              </a:rPr>
              <a:t>4</a:t>
            </a:r>
            <a:r>
              <a:rPr lang="en-US" sz="2200" i="1" dirty="0">
                <a:latin typeface="Candara"/>
                <a:cs typeface="Candara"/>
              </a:rPr>
              <a:t> I have no greater joy than to hear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that </a:t>
            </a:r>
            <a:r>
              <a:rPr lang="en-US" sz="2200" i="1" dirty="0">
                <a:latin typeface="Candara"/>
                <a:cs typeface="Candara"/>
              </a:rPr>
              <a:t>my children are walking in the truth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3 John 1:4</a:t>
            </a:r>
            <a:endParaRPr lang="en-US" sz="2200" i="1" dirty="0" smtClean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Because love’s standard is holy and righteous, true love has not only the warmth of love but also the light of truthfulness.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kind of rejoicing is NOT passive but a result of an active pursuit of righteousness and truth as a Christ-follower.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also means that we are to genuinely be happy about when others overcome and succeed with truth/righteousness.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7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609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LOVE DOES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[5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THINGS]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066800"/>
            <a:ext cx="8863634" cy="57912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Love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DOES the next 4 things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because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love’s nature is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patient and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kind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[ENDURING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GOODWILL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].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#2</a:t>
            </a:r>
            <a:r>
              <a:rPr lang="en-US" sz="2200" i="1" dirty="0">
                <a:latin typeface="Candara"/>
                <a:cs typeface="Candara"/>
              </a:rPr>
              <a:t>:  Love bears all things [no limit to its endurance, Phillips].</a:t>
            </a: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#3:  Love </a:t>
            </a:r>
            <a:r>
              <a:rPr lang="en-US" sz="2200" i="1" dirty="0">
                <a:latin typeface="Candara"/>
                <a:cs typeface="Candara"/>
              </a:rPr>
              <a:t>believes all things [no end to its trust, Phillips]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#4:  Love </a:t>
            </a:r>
            <a:r>
              <a:rPr lang="en-US" sz="2200" i="1" dirty="0">
                <a:latin typeface="Candara"/>
                <a:cs typeface="Candara"/>
              </a:rPr>
              <a:t>hopes all things [no fading of its hope, Phillips].</a:t>
            </a:r>
          </a:p>
          <a:p>
            <a:pPr marL="854075" lvl="2" indent="0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#5:  Love </a:t>
            </a:r>
            <a:r>
              <a:rPr lang="en-US" sz="2200" i="1" dirty="0">
                <a:latin typeface="Candara"/>
                <a:cs typeface="Candara"/>
              </a:rPr>
              <a:t>endures all things [it can outlast anything, Phillips].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These things are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actions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love’s patient and kind nature; so, they must be understood in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context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relationships. 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There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are two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bookends of enduring patience, and there are two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actions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kind goodwill.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are to PRACTICE these things by acting into feelings and GROW in love through practices/training as Christ-followers.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65686</TotalTime>
  <Words>430</Words>
  <Application>Microsoft Macintosh PowerPoint</Application>
  <PresentationFormat>On-screen Show (4:3)</PresentationFormat>
  <Paragraphs>84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12</vt:i4>
      </vt:variant>
    </vt:vector>
  </HeadingPairs>
  <TitlesOfParts>
    <vt:vector size="46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PowerPoint Presentation</vt:lpstr>
      <vt:lpstr>The Most Excellent Way – Part 2</vt:lpstr>
      <vt:lpstr>RECAP: THE SUPREME IMPORTANCE OF LOVE  AND TWO KEY QUALITIES [1 COR. 13:1-4a]</vt:lpstr>
      <vt:lpstr>PowerPoint Presentation</vt:lpstr>
      <vt:lpstr>WHAT LOVE DOES NOT DO [8 THINGS]</vt:lpstr>
      <vt:lpstr>WHAT LOVE DOES NOT DO [8 THINGS]</vt:lpstr>
      <vt:lpstr>WHAT LOVE DOES NOT DO [8 THINGS]</vt:lpstr>
      <vt:lpstr>WHAT LOVE DOES [5 THINGS]</vt:lpstr>
      <vt:lpstr>WHAT LOVE DOES [5 THINGS]</vt:lpstr>
      <vt:lpstr>PowerPoint Presentation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3008</cp:revision>
  <cp:lastPrinted>2014-10-05T15:08:28Z</cp:lastPrinted>
  <dcterms:created xsi:type="dcterms:W3CDTF">2007-10-20T20:09:35Z</dcterms:created>
  <dcterms:modified xsi:type="dcterms:W3CDTF">2015-03-01T22:36:16Z</dcterms:modified>
</cp:coreProperties>
</file>